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67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Woolsey_Fir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:notes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872ee773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4872ee773c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8744757d5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8744757d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48744757d5_1_1:notes"/>
          <p:cNvSpPr txBox="1"/>
          <p:nvPr>
            <p:ph idx="12" type="sldNum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872ee773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4872ee773c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86e81dcf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86e81dc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improve firefighting resource management near cities and villages</a:t>
            </a:r>
            <a:endParaRPr/>
          </a:p>
        </p:txBody>
      </p:sp>
      <p:sp>
        <p:nvSpPr>
          <p:cNvPr id="259" name="Google Shape;259;g486e81dcf2_0_0:notes"/>
          <p:cNvSpPr txBox="1"/>
          <p:nvPr>
            <p:ph idx="12" type="sldNum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86ddda4e9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486ddda4e9_2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872ee773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4872ee773c_1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50" u="sng">
                <a:solidFill>
                  <a:srgbClr val="0B0080"/>
                </a:solidFill>
                <a:highlight>
                  <a:srgbClr val="F8F9FA"/>
                </a:highlight>
                <a:hlinkClick r:id="rId2"/>
              </a:rPr>
              <a:t>Woolsey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hundreds of casualties, thousands abandoned and fled homes and businesses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of now no conclusion on cause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Supra-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Mediterranean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weather</a:t>
            </a:r>
            <a:endParaRPr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recorded in a span of 2 years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(total 517 incidents)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quite a lot of detail</a:t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342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represent the moisture content of shallow and deep organic layers, which affect fire intensity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Plot of intensity of fires at different co-ordinates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intensity(ln(x+1))</a:t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609600" y="1600200"/>
            <a:ext cx="10977561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ctrTitle"/>
          </p:nvPr>
        </p:nvSpPr>
        <p:spPr>
          <a:xfrm>
            <a:off x="914400" y="2130425"/>
            <a:ext cx="10367963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1" type="subTitle"/>
          </p:nvPr>
        </p:nvSpPr>
        <p:spPr>
          <a:xfrm>
            <a:off x="1828800" y="3886200"/>
            <a:ext cx="8539162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11413490" y="6333134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2390775" y="4800600"/>
            <a:ext cx="7318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5"/>
          <p:cNvSpPr/>
          <p:nvPr>
            <p:ph idx="2" type="pic"/>
          </p:nvPr>
        </p:nvSpPr>
        <p:spPr>
          <a:xfrm>
            <a:off x="2390775" y="612775"/>
            <a:ext cx="7318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2390775" y="5367337"/>
            <a:ext cx="73185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609600" y="273050"/>
            <a:ext cx="40131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4768850" y="273050"/>
            <a:ext cx="68184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609600" y="1435100"/>
            <a:ext cx="40131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609600" y="274637"/>
            <a:ext cx="1097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609600" y="1535112"/>
            <a:ext cx="5389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2" type="body"/>
          </p:nvPr>
        </p:nvSpPr>
        <p:spPr>
          <a:xfrm>
            <a:off x="609600" y="2174875"/>
            <a:ext cx="53895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3" type="body"/>
          </p:nvPr>
        </p:nvSpPr>
        <p:spPr>
          <a:xfrm>
            <a:off x="6196012" y="1535112"/>
            <a:ext cx="5391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4" type="body"/>
          </p:nvPr>
        </p:nvSpPr>
        <p:spPr>
          <a:xfrm>
            <a:off x="6196012" y="2174875"/>
            <a:ext cx="53910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项内容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609600" y="1600200"/>
            <a:ext cx="5411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6173787" y="1600200"/>
            <a:ext cx="54135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63612" y="4406900"/>
            <a:ext cx="103665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963612" y="2906713"/>
            <a:ext cx="10366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609600" y="1600200"/>
            <a:ext cx="10977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竖排标题和文本" type="vertTitleAndTx">
  <p:cSld name="VERTICAL_TITLE_AND_VERTICAL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 rot="5400000">
            <a:off x="7606506" y="2145506"/>
            <a:ext cx="52181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 rot="5400000">
            <a:off x="2041525" y="-523874"/>
            <a:ext cx="5218112" cy="8081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ctrTitle"/>
          </p:nvPr>
        </p:nvSpPr>
        <p:spPr>
          <a:xfrm>
            <a:off x="914400" y="2130425"/>
            <a:ext cx="103680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1" type="subTitle"/>
          </p:nvPr>
        </p:nvSpPr>
        <p:spPr>
          <a:xfrm>
            <a:off x="1828800" y="3886200"/>
            <a:ext cx="8539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本" type="vertTx">
  <p:cSld name="VERTICAL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 rot="5400000">
            <a:off x="3835399" y="-1625599"/>
            <a:ext cx="4525961" cy="109775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390775" y="4800600"/>
            <a:ext cx="7318375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/>
          <p:nvPr>
            <p:ph idx="2" type="pic"/>
          </p:nvPr>
        </p:nvSpPr>
        <p:spPr>
          <a:xfrm>
            <a:off x="2390775" y="612775"/>
            <a:ext cx="73183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390775" y="5367337"/>
            <a:ext cx="7318375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609600" y="273050"/>
            <a:ext cx="4013200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768850" y="273050"/>
            <a:ext cx="6818312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609600" y="1435100"/>
            <a:ext cx="4013200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609600" y="274637"/>
            <a:ext cx="1097756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609600" y="1535112"/>
            <a:ext cx="5389562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609600" y="2174875"/>
            <a:ext cx="5389562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3" type="body"/>
          </p:nvPr>
        </p:nvSpPr>
        <p:spPr>
          <a:xfrm>
            <a:off x="6196012" y="1535112"/>
            <a:ext cx="5391149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4" type="body"/>
          </p:nvPr>
        </p:nvSpPr>
        <p:spPr>
          <a:xfrm>
            <a:off x="6196012" y="2174875"/>
            <a:ext cx="5391149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项内容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609600" y="1600200"/>
            <a:ext cx="5411787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6173787" y="1600200"/>
            <a:ext cx="541337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963612" y="4406900"/>
            <a:ext cx="10366375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963612" y="2906713"/>
            <a:ext cx="1036637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908050"/>
            <a:ext cx="10977561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0"/>
            <a:ext cx="10977561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609600" y="908050"/>
            <a:ext cx="10977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609600" y="1600200"/>
            <a:ext cx="10977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11413490" y="6333134"/>
            <a:ext cx="73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8NaZSHcNahuOQNJa4oHRTy297IfBXcFF/view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7P7R92tM5aejloimsOpDOcIW38xz0qt-/view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3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-6350"/>
            <a:ext cx="121967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/>
          <p:nvPr/>
        </p:nvSpPr>
        <p:spPr>
          <a:xfrm>
            <a:off x="642393" y="4583761"/>
            <a:ext cx="373061" cy="374649"/>
          </a:xfrm>
          <a:custGeom>
            <a:rect b="b" l="l" r="r" t="t"/>
            <a:pathLst>
              <a:path extrusionOk="0" h="120000" w="120000">
                <a:moveTo>
                  <a:pt x="87673" y="61224"/>
                </a:moveTo>
                <a:lnTo>
                  <a:pt x="87673" y="44816"/>
                </a:lnTo>
                <a:cubicBezTo>
                  <a:pt x="87673" y="40408"/>
                  <a:pt x="80326" y="40163"/>
                  <a:pt x="80326" y="44816"/>
                </a:cubicBezTo>
                <a:lnTo>
                  <a:pt x="80326" y="61224"/>
                </a:lnTo>
                <a:cubicBezTo>
                  <a:pt x="80326" y="72000"/>
                  <a:pt x="71510" y="80816"/>
                  <a:pt x="60489" y="80816"/>
                </a:cubicBezTo>
                <a:cubicBezTo>
                  <a:pt x="60489" y="80816"/>
                  <a:pt x="60244" y="80816"/>
                  <a:pt x="60244" y="80816"/>
                </a:cubicBezTo>
                <a:lnTo>
                  <a:pt x="60000" y="80816"/>
                </a:lnTo>
                <a:cubicBezTo>
                  <a:pt x="59755" y="80816"/>
                  <a:pt x="59755" y="80816"/>
                  <a:pt x="59510" y="80816"/>
                </a:cubicBezTo>
                <a:cubicBezTo>
                  <a:pt x="48489" y="80816"/>
                  <a:pt x="39673" y="72000"/>
                  <a:pt x="39673" y="61224"/>
                </a:cubicBezTo>
                <a:lnTo>
                  <a:pt x="39673" y="44816"/>
                </a:lnTo>
                <a:cubicBezTo>
                  <a:pt x="39673" y="40408"/>
                  <a:pt x="32326" y="40163"/>
                  <a:pt x="32326" y="44816"/>
                </a:cubicBezTo>
                <a:cubicBezTo>
                  <a:pt x="32326" y="47020"/>
                  <a:pt x="32326" y="61224"/>
                  <a:pt x="32326" y="61224"/>
                </a:cubicBezTo>
                <a:cubicBezTo>
                  <a:pt x="32326" y="74938"/>
                  <a:pt x="42367" y="86204"/>
                  <a:pt x="55591" y="87918"/>
                </a:cubicBezTo>
                <a:lnTo>
                  <a:pt x="55591" y="99673"/>
                </a:lnTo>
                <a:lnTo>
                  <a:pt x="39183" y="104326"/>
                </a:lnTo>
                <a:lnTo>
                  <a:pt x="81061" y="104326"/>
                </a:lnTo>
                <a:lnTo>
                  <a:pt x="64408" y="99673"/>
                </a:lnTo>
                <a:lnTo>
                  <a:pt x="64408" y="88163"/>
                </a:lnTo>
                <a:cubicBezTo>
                  <a:pt x="77632" y="86204"/>
                  <a:pt x="87673" y="74938"/>
                  <a:pt x="87673" y="61224"/>
                </a:cubicBezTo>
                <a:close/>
                <a:moveTo>
                  <a:pt x="59755" y="73959"/>
                </a:moveTo>
                <a:cubicBezTo>
                  <a:pt x="59755" y="73959"/>
                  <a:pt x="60000" y="73959"/>
                  <a:pt x="60000" y="73959"/>
                </a:cubicBezTo>
                <a:cubicBezTo>
                  <a:pt x="60000" y="73959"/>
                  <a:pt x="60244" y="73959"/>
                  <a:pt x="60244" y="73959"/>
                </a:cubicBezTo>
                <a:cubicBezTo>
                  <a:pt x="67591" y="73959"/>
                  <a:pt x="73469" y="68081"/>
                  <a:pt x="73469" y="60734"/>
                </a:cubicBezTo>
                <a:lnTo>
                  <a:pt x="73469" y="28897"/>
                </a:lnTo>
                <a:cubicBezTo>
                  <a:pt x="73469" y="21551"/>
                  <a:pt x="67591" y="15673"/>
                  <a:pt x="60244" y="15673"/>
                </a:cubicBezTo>
                <a:cubicBezTo>
                  <a:pt x="60244" y="15673"/>
                  <a:pt x="60000" y="15673"/>
                  <a:pt x="60000" y="15673"/>
                </a:cubicBezTo>
                <a:cubicBezTo>
                  <a:pt x="60000" y="15673"/>
                  <a:pt x="59755" y="15673"/>
                  <a:pt x="59755" y="15673"/>
                </a:cubicBezTo>
                <a:cubicBezTo>
                  <a:pt x="52408" y="15673"/>
                  <a:pt x="46530" y="21551"/>
                  <a:pt x="46530" y="28897"/>
                </a:cubicBezTo>
                <a:lnTo>
                  <a:pt x="46530" y="60734"/>
                </a:lnTo>
                <a:cubicBezTo>
                  <a:pt x="46530" y="68081"/>
                  <a:pt x="52408" y="73959"/>
                  <a:pt x="59755" y="73959"/>
                </a:cubicBezTo>
                <a:close/>
                <a:moveTo>
                  <a:pt x="60000" y="0"/>
                </a:moveTo>
                <a:cubicBezTo>
                  <a:pt x="93306" y="0"/>
                  <a:pt x="120000" y="26938"/>
                  <a:pt x="120000" y="60000"/>
                </a:cubicBezTo>
                <a:cubicBezTo>
                  <a:pt x="120000" y="93306"/>
                  <a:pt x="93306" y="120000"/>
                  <a:pt x="60000" y="120000"/>
                </a:cubicBezTo>
                <a:cubicBezTo>
                  <a:pt x="26938" y="120000"/>
                  <a:pt x="0" y="93306"/>
                  <a:pt x="0" y="60000"/>
                </a:cubicBezTo>
                <a:cubicBezTo>
                  <a:pt x="0" y="26938"/>
                  <a:pt x="26938" y="0"/>
                  <a:pt x="6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3"/>
          <p:cNvSpPr/>
          <p:nvPr/>
        </p:nvSpPr>
        <p:spPr>
          <a:xfrm>
            <a:off x="648690" y="4076110"/>
            <a:ext cx="373061" cy="374649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3061" y="0"/>
                  <a:pt x="120000" y="26938"/>
                  <a:pt x="120000" y="60000"/>
                </a:cubicBezTo>
                <a:cubicBezTo>
                  <a:pt x="120000" y="93306"/>
                  <a:pt x="93061" y="120000"/>
                  <a:pt x="60000" y="120000"/>
                </a:cubicBezTo>
                <a:cubicBezTo>
                  <a:pt x="26938" y="120000"/>
                  <a:pt x="0" y="93306"/>
                  <a:pt x="0" y="60000"/>
                </a:cubicBezTo>
                <a:cubicBezTo>
                  <a:pt x="0" y="26938"/>
                  <a:pt x="26938" y="0"/>
                  <a:pt x="60000" y="0"/>
                </a:cubicBezTo>
                <a:close/>
                <a:moveTo>
                  <a:pt x="106775" y="61224"/>
                </a:moveTo>
                <a:cubicBezTo>
                  <a:pt x="106530" y="62204"/>
                  <a:pt x="105551" y="62693"/>
                  <a:pt x="104571" y="62693"/>
                </a:cubicBezTo>
                <a:lnTo>
                  <a:pt x="96489" y="62693"/>
                </a:lnTo>
                <a:cubicBezTo>
                  <a:pt x="95755" y="62693"/>
                  <a:pt x="95020" y="62448"/>
                  <a:pt x="94530" y="61959"/>
                </a:cubicBezTo>
                <a:lnTo>
                  <a:pt x="60000" y="25714"/>
                </a:lnTo>
                <a:lnTo>
                  <a:pt x="25469" y="61959"/>
                </a:lnTo>
                <a:cubicBezTo>
                  <a:pt x="24979" y="62448"/>
                  <a:pt x="24244" y="62693"/>
                  <a:pt x="23510" y="62693"/>
                </a:cubicBezTo>
                <a:lnTo>
                  <a:pt x="15428" y="62693"/>
                </a:lnTo>
                <a:cubicBezTo>
                  <a:pt x="14448" y="62693"/>
                  <a:pt x="13469" y="62204"/>
                  <a:pt x="13224" y="61224"/>
                </a:cubicBezTo>
                <a:cubicBezTo>
                  <a:pt x="12734" y="60244"/>
                  <a:pt x="12979" y="59265"/>
                  <a:pt x="13714" y="58530"/>
                </a:cubicBezTo>
                <a:lnTo>
                  <a:pt x="57795" y="12734"/>
                </a:lnTo>
                <a:cubicBezTo>
                  <a:pt x="58285" y="12000"/>
                  <a:pt x="59265" y="11755"/>
                  <a:pt x="60000" y="11755"/>
                </a:cubicBezTo>
                <a:cubicBezTo>
                  <a:pt x="60734" y="11755"/>
                  <a:pt x="61714" y="12000"/>
                  <a:pt x="62204" y="12734"/>
                </a:cubicBezTo>
                <a:lnTo>
                  <a:pt x="106285" y="58530"/>
                </a:lnTo>
                <a:cubicBezTo>
                  <a:pt x="107020" y="59265"/>
                  <a:pt x="107265" y="60244"/>
                  <a:pt x="106775" y="61224"/>
                </a:cubicBezTo>
                <a:close/>
                <a:moveTo>
                  <a:pt x="27673" y="65387"/>
                </a:moveTo>
                <a:lnTo>
                  <a:pt x="27673" y="65387"/>
                </a:lnTo>
                <a:lnTo>
                  <a:pt x="27673" y="92816"/>
                </a:lnTo>
                <a:cubicBezTo>
                  <a:pt x="27673" y="95265"/>
                  <a:pt x="29387" y="97469"/>
                  <a:pt x="31591" y="97469"/>
                </a:cubicBezTo>
                <a:lnTo>
                  <a:pt x="49469" y="97469"/>
                </a:lnTo>
                <a:lnTo>
                  <a:pt x="49469" y="67591"/>
                </a:lnTo>
                <a:cubicBezTo>
                  <a:pt x="49469" y="65142"/>
                  <a:pt x="51673" y="62938"/>
                  <a:pt x="54122" y="62938"/>
                </a:cubicBezTo>
                <a:lnTo>
                  <a:pt x="65877" y="62938"/>
                </a:lnTo>
                <a:cubicBezTo>
                  <a:pt x="68326" y="62938"/>
                  <a:pt x="70530" y="65142"/>
                  <a:pt x="70530" y="67591"/>
                </a:cubicBezTo>
                <a:lnTo>
                  <a:pt x="70530" y="97469"/>
                </a:lnTo>
                <a:lnTo>
                  <a:pt x="88408" y="97469"/>
                </a:lnTo>
                <a:cubicBezTo>
                  <a:pt x="90612" y="97469"/>
                  <a:pt x="92326" y="95265"/>
                  <a:pt x="92326" y="92816"/>
                </a:cubicBezTo>
                <a:lnTo>
                  <a:pt x="92326" y="65632"/>
                </a:lnTo>
                <a:lnTo>
                  <a:pt x="60000" y="31836"/>
                </a:lnTo>
                <a:lnTo>
                  <a:pt x="27673" y="653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3"/>
          <p:cNvSpPr txBox="1"/>
          <p:nvPr/>
        </p:nvSpPr>
        <p:spPr>
          <a:xfrm>
            <a:off x="1089698" y="5233762"/>
            <a:ext cx="4197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Zijian Ding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Gitika Karumuri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Kunmao Li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Jianing Zhang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/>
          <p:nvPr/>
        </p:nvSpPr>
        <p:spPr>
          <a:xfrm>
            <a:off x="648690" y="2027975"/>
            <a:ext cx="7528340" cy="1593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ECE 143 Programming for Data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Prediction of Forest Fires Based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Meteorological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3"/>
          <p:cNvSpPr/>
          <p:nvPr/>
        </p:nvSpPr>
        <p:spPr>
          <a:xfrm>
            <a:off x="1" y="784225"/>
            <a:ext cx="1278081" cy="7508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94764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3"/>
          <p:cNvSpPr/>
          <p:nvPr/>
        </p:nvSpPr>
        <p:spPr>
          <a:xfrm>
            <a:off x="1" y="-6350"/>
            <a:ext cx="1723290" cy="1306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91163" y="119999"/>
                </a:lnTo>
                <a:lnTo>
                  <a:pt x="0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3"/>
          <p:cNvSpPr/>
          <p:nvPr/>
        </p:nvSpPr>
        <p:spPr>
          <a:xfrm>
            <a:off x="10344150" y="5415281"/>
            <a:ext cx="1851024" cy="144907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119999" y="120000"/>
                </a:lnTo>
                <a:lnTo>
                  <a:pt x="0" y="120000"/>
                </a:lnTo>
                <a:lnTo>
                  <a:pt x="38056" y="0"/>
                </a:lnTo>
                <a:lnTo>
                  <a:pt x="11999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/>
          <p:nvPr/>
        </p:nvSpPr>
        <p:spPr>
          <a:xfrm>
            <a:off x="10009186" y="5835376"/>
            <a:ext cx="2185986" cy="1028973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899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3"/>
          <p:cNvSpPr/>
          <p:nvPr/>
        </p:nvSpPr>
        <p:spPr>
          <a:xfrm>
            <a:off x="1089698" y="4064477"/>
            <a:ext cx="54959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 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33333"/>
                </a:solidFill>
              </a:rPr>
              <a:t>Geographical Analysis</a:t>
            </a: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1532825" y="1385650"/>
            <a:ext cx="91311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</a:t>
            </a:r>
            <a:r>
              <a:rPr b="1" lang="en-US" sz="2400"/>
              <a:t> Frequency of fires at different locations in the park</a:t>
            </a:r>
            <a:endParaRPr b="1" sz="2400"/>
          </a:p>
        </p:txBody>
      </p:sp>
      <p:pic>
        <p:nvPicPr>
          <p:cNvPr id="222" name="Google Shape;222;p32" title="Loca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250" y="2135647"/>
            <a:ext cx="5737126" cy="43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100" y="1617762"/>
            <a:ext cx="6938976" cy="48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1695575" y="884250"/>
            <a:ext cx="8653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/>
              <a:t>         </a:t>
            </a:r>
            <a:r>
              <a:rPr b="1" lang="en-US" sz="2400"/>
              <a:t>Frequency of fires at different locations in the park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33333"/>
                </a:solidFill>
              </a:rPr>
              <a:t>Geographical Analysis</a:t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33333"/>
                </a:solidFill>
              </a:rPr>
              <a:t>Geographical A</a:t>
            </a: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7_R5tQtU1gDm9kZMegnNxTghypueq9g7RjReFx_Zrqik0FxERY5gVMPP4-LSL1qIP9r09S2y3_Ot7Ylnz7zXHK-udAA3sC6YWy_yG5zukHLGoPDnNfKT0EGPcsj8fvvYInEZMaVkkLE" id="240" name="Google Shape;2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964" y="660749"/>
            <a:ext cx="6202622" cy="301291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/>
          <p:nvPr/>
        </p:nvSpPr>
        <p:spPr>
          <a:xfrm>
            <a:off x="477900" y="1623639"/>
            <a:ext cx="4579875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Char char="●"/>
            </a:pPr>
            <a:r>
              <a:rPr b="1" lang="en-US" sz="2500">
                <a:solidFill>
                  <a:schemeClr val="accent6"/>
                </a:solidFill>
              </a:rPr>
              <a:t>Many c</a:t>
            </a:r>
            <a:r>
              <a:rPr b="1" lang="en-US" sz="2500" u="none" cap="none" strike="noStrike">
                <a:solidFill>
                  <a:schemeClr val="accent6"/>
                </a:solidFill>
              </a:rPr>
              <a:t>ities, towns and highway intersections located </a:t>
            </a:r>
            <a:r>
              <a:rPr b="1" lang="en-US" sz="2500">
                <a:solidFill>
                  <a:schemeClr val="accent6"/>
                </a:solidFill>
              </a:rPr>
              <a:t>near the </a:t>
            </a:r>
            <a:r>
              <a:rPr b="1" lang="en-US" sz="2500" u="none" cap="none" strike="noStrike">
                <a:solidFill>
                  <a:schemeClr val="accent6"/>
                </a:solidFill>
              </a:rPr>
              <a:t>southeast region of the park</a:t>
            </a:r>
            <a:endParaRPr b="1" sz="25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500" u="none" cap="none" strike="noStrike">
              <a:solidFill>
                <a:schemeClr val="accent6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500"/>
              <a:buChar char="●"/>
            </a:pPr>
            <a:r>
              <a:rPr b="1" lang="en-US" sz="2500">
                <a:solidFill>
                  <a:schemeClr val="accent6"/>
                </a:solidFill>
              </a:rPr>
              <a:t>Higher human footprint tends to cause higher intensity and probability of fires.</a:t>
            </a:r>
            <a:endParaRPr b="1" sz="2500">
              <a:solidFill>
                <a:schemeClr val="accent6"/>
              </a:solidFill>
            </a:endParaRPr>
          </a:p>
        </p:txBody>
      </p:sp>
      <p:pic>
        <p:nvPicPr>
          <p:cNvPr descr="https://lh4.googleusercontent.com/7_R5tQtU1gDm9kZMegnNxTghypueq9g7RjReFx_Zrqik0FxERY5gVMPP4-LSL1qIP9r09S2y3_Ot7Ylnz7zXHK-udAA3sC6YWy_yG5zukHLGoPDnNfKT0EGPcsj8fvvYInEZMaVkkLE" id="242" name="Google Shape;242;p34"/>
          <p:cNvPicPr preferRelativeResize="0"/>
          <p:nvPr/>
        </p:nvPicPr>
        <p:blipFill rotWithShape="1">
          <a:blip r:embed="rId3">
            <a:alphaModFix/>
          </a:blip>
          <a:srcRect b="0" l="52029" r="0" t="48440"/>
          <a:stretch/>
        </p:blipFill>
        <p:spPr>
          <a:xfrm>
            <a:off x="5414975" y="736950"/>
            <a:ext cx="6202602" cy="284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563" y="4162796"/>
            <a:ext cx="6855021" cy="239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 rotWithShape="1">
          <a:blip r:embed="rId4">
            <a:alphaModFix/>
          </a:blip>
          <a:srcRect b="17567" l="44633" r="25302" t="10464"/>
          <a:stretch/>
        </p:blipFill>
        <p:spPr>
          <a:xfrm>
            <a:off x="6556250" y="3721850"/>
            <a:ext cx="3756975" cy="31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33333"/>
                </a:solidFill>
              </a:rPr>
              <a:t>Geographical Analysis</a:t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835072" y="1953677"/>
            <a:ext cx="44568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park is prone to smaller</a:t>
            </a:r>
            <a:r>
              <a:rPr b="1" lang="en-US" sz="2400"/>
              <a:t> </a:t>
            </a:r>
            <a:r>
              <a:rPr b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fires than big ones.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Small fires are usually a result of irresponsible human behaviors.</a:t>
            </a:r>
            <a:endParaRPr b="1" sz="2400"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49" y="1319514"/>
            <a:ext cx="5019425" cy="4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6629288" y="5253075"/>
            <a:ext cx="43128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/>
              <a:t>Large fires: area &gt; 50 ha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4691263" y="3912700"/>
            <a:ext cx="89064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  <p:sp>
        <p:nvSpPr>
          <p:cNvPr id="262" name="Google Shape;262;p36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33333"/>
                </a:solidFill>
              </a:rPr>
              <a:t>Geographical </a:t>
            </a:r>
            <a:r>
              <a:rPr b="1" i="1" lang="en-US" sz="3000">
                <a:solidFill>
                  <a:srgbClr val="333333"/>
                </a:solidFill>
              </a:rPr>
              <a:t>Analysis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775225" y="1587375"/>
            <a:ext cx="4496400" cy="3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/>
              <a:t>Higher frequency of fires observed in </a:t>
            </a:r>
            <a:r>
              <a:rPr b="1" lang="en-US" sz="2500">
                <a:solidFill>
                  <a:schemeClr val="lt1"/>
                </a:solidFill>
              </a:rPr>
              <a:t>weekends</a:t>
            </a:r>
            <a:r>
              <a:rPr b="1" lang="en-US" sz="2500"/>
              <a:t> and </a:t>
            </a:r>
            <a:r>
              <a:rPr b="1" lang="en-US" sz="2500">
                <a:solidFill>
                  <a:schemeClr val="lt1"/>
                </a:solidFill>
              </a:rPr>
              <a:t>summer months (mostly holidays)</a:t>
            </a:r>
            <a:endParaRPr b="1" sz="2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/>
              <a:t>Areas closer to towns also see a higher frequency in fire occurrence</a:t>
            </a:r>
            <a:endParaRPr b="1" sz="2500"/>
          </a:p>
        </p:txBody>
      </p:sp>
      <p:sp>
        <p:nvSpPr>
          <p:cNvPr id="265" name="Google Shape;265;p36"/>
          <p:cNvSpPr txBox="1"/>
          <p:nvPr/>
        </p:nvSpPr>
        <p:spPr>
          <a:xfrm>
            <a:off x="9481575" y="4982700"/>
            <a:ext cx="4897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1-Mon to 7-Sun</a:t>
            </a:r>
            <a:endParaRPr sz="2200"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375" y="87300"/>
            <a:ext cx="5492975" cy="31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950" y="3359250"/>
            <a:ext cx="5492974" cy="34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3309937" y="1395412"/>
            <a:ext cx="8886900" cy="1881300"/>
          </a:xfrm>
          <a:custGeom>
            <a:rect b="b" l="l" r="r" t="t"/>
            <a:pathLst>
              <a:path extrusionOk="0" h="120000" w="12000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0" y="4075112"/>
            <a:ext cx="5696100" cy="171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0" y="2052636"/>
            <a:ext cx="10733100" cy="298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11231561" y="1908175"/>
            <a:ext cx="557100" cy="900000"/>
          </a:xfrm>
          <a:custGeom>
            <a:rect b="b" l="l" r="r" t="t"/>
            <a:pathLst>
              <a:path extrusionOk="0" h="120000" w="12000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10591800" y="6049962"/>
            <a:ext cx="1605000" cy="8079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10301286" y="6208712"/>
            <a:ext cx="1895400" cy="6492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2402493" y="3225798"/>
            <a:ext cx="850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Meteorological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229821" y="2435223"/>
            <a:ext cx="12762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b="1" i="0" lang="en-US" sz="1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490537" y="3813175"/>
            <a:ext cx="843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Meteorological analysis in fire cases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1149625" y="1169025"/>
            <a:ext cx="44073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Normal/Gaussian Distribution </a:t>
            </a:r>
            <a:endParaRPr b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752563"/>
            <a:ext cx="6235350" cy="46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975" y="1755110"/>
            <a:ext cx="6235349" cy="461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Meteorological analysis in fire cases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00" y="1340137"/>
            <a:ext cx="4399450" cy="47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175" y="1285950"/>
            <a:ext cx="6894051" cy="484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Meteorological analysis in fire cases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4891961" y="48702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343474" y="21713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4891961" y="48702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-222625" y="645413"/>
            <a:ext cx="126420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Alert</a:t>
            </a:r>
            <a:r>
              <a:rPr b="1" lang="en-US" sz="2800"/>
              <a:t> of forest fires: </a:t>
            </a:r>
            <a:r>
              <a:rPr b="1" lang="en-US" sz="2800">
                <a:solidFill>
                  <a:srgbClr val="0B5394"/>
                </a:solidFill>
              </a:rPr>
              <a:t>summer/early fall</a:t>
            </a:r>
            <a:r>
              <a:rPr b="1" lang="en-US" sz="2800"/>
              <a:t> + </a:t>
            </a:r>
            <a:r>
              <a:rPr b="1" lang="en-US" sz="2800">
                <a:solidFill>
                  <a:srgbClr val="990000"/>
                </a:solidFill>
              </a:rPr>
              <a:t>[15</a:t>
            </a:r>
            <a:r>
              <a:rPr b="1" lang="en-US" sz="2800">
                <a:solidFill>
                  <a:srgbClr val="990000"/>
                </a:solidFill>
              </a:rPr>
              <a:t>℃,30℃</a:t>
            </a:r>
            <a:r>
              <a:rPr b="1" lang="en-US" sz="2800">
                <a:solidFill>
                  <a:srgbClr val="990000"/>
                </a:solidFill>
              </a:rPr>
              <a:t>] </a:t>
            </a:r>
            <a:r>
              <a:rPr b="1" lang="en-US" sz="2800"/>
              <a:t>+ </a:t>
            </a:r>
            <a:r>
              <a:rPr b="1" lang="en-US" sz="2800">
                <a:solidFill>
                  <a:srgbClr val="38761D"/>
                </a:solidFill>
              </a:rPr>
              <a:t>[25%,50%]RH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50" y="1171250"/>
            <a:ext cx="10883375" cy="56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0" y="1010725"/>
            <a:ext cx="11231450" cy="58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544499" y="87300"/>
            <a:ext cx="94995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33333"/>
                </a:solidFill>
              </a:rPr>
              <a:t>Forest fire </a:t>
            </a:r>
            <a:r>
              <a:rPr b="1" i="1" lang="en-US" sz="3000">
                <a:solidFill>
                  <a:srgbClr val="333333"/>
                </a:solidFill>
              </a:rPr>
              <a:t>indices</a:t>
            </a:r>
            <a:r>
              <a:rPr b="1" i="1" lang="en-US" sz="3000">
                <a:solidFill>
                  <a:srgbClr val="333333"/>
                </a:solidFill>
              </a:rPr>
              <a:t> and m</a:t>
            </a: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eteorological </a:t>
            </a:r>
            <a:r>
              <a:rPr b="1" i="1" lang="en-US" sz="3000">
                <a:solidFill>
                  <a:srgbClr val="333333"/>
                </a:solidFill>
              </a:rPr>
              <a:t>factors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0" y="873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3866213" y="6487200"/>
            <a:ext cx="468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DMC (Duff Moisture Code)</a:t>
            </a:r>
            <a:r>
              <a:rPr b="1" lang="en-US" sz="2500"/>
              <a:t> </a:t>
            </a:r>
            <a:endParaRPr b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-94325" y="11100"/>
            <a:ext cx="121968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990000"/>
                </a:solidFill>
              </a:rPr>
              <a:t>DMC </a:t>
            </a:r>
            <a:r>
              <a:rPr b="1" lang="en-US" sz="2800"/>
              <a:t>values in the interval </a:t>
            </a:r>
            <a:r>
              <a:rPr b="1" lang="en-US" sz="2800">
                <a:solidFill>
                  <a:srgbClr val="990000"/>
                </a:solidFill>
              </a:rPr>
              <a:t>[80,150] </a:t>
            </a:r>
            <a:r>
              <a:rPr b="1" lang="en-US" sz="2800"/>
              <a:t>are alerts of intense fires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4771515" y="216972"/>
            <a:ext cx="892200" cy="112800"/>
          </a:xfrm>
          <a:custGeom>
            <a:rect b="b" l="l" r="r" t="t"/>
            <a:pathLst>
              <a:path extrusionOk="0" h="120000" w="12000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4608002" y="305872"/>
            <a:ext cx="7139700" cy="701700"/>
          </a:xfrm>
          <a:custGeom>
            <a:rect b="b" l="l" r="r" t="t"/>
            <a:pathLst>
              <a:path extrusionOk="0" h="120000" w="12000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A8A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4857240" y="216972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4771515" y="1335493"/>
            <a:ext cx="892200" cy="112800"/>
          </a:xfrm>
          <a:custGeom>
            <a:rect b="b" l="l" r="r" t="t"/>
            <a:pathLst>
              <a:path extrusionOk="0" h="120000" w="12000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4608002" y="1424393"/>
            <a:ext cx="7139700" cy="701700"/>
          </a:xfrm>
          <a:custGeom>
            <a:rect b="b" l="l" r="r" t="t"/>
            <a:pathLst>
              <a:path extrusionOk="0" h="120000" w="12000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A8A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4"/>
          <p:cNvSpPr txBox="1"/>
          <p:nvPr/>
        </p:nvSpPr>
        <p:spPr>
          <a:xfrm>
            <a:off x="4857240" y="1335493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/>
          <p:nvPr/>
        </p:nvSpPr>
        <p:spPr>
          <a:xfrm>
            <a:off x="4771515" y="2524760"/>
            <a:ext cx="892200" cy="112800"/>
          </a:xfrm>
          <a:custGeom>
            <a:rect b="b" l="l" r="r" t="t"/>
            <a:pathLst>
              <a:path extrusionOk="0" h="120000" w="12000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4608002" y="2612073"/>
            <a:ext cx="7139700" cy="701700"/>
          </a:xfrm>
          <a:custGeom>
            <a:rect b="b" l="l" r="r" t="t"/>
            <a:pathLst>
              <a:path extrusionOk="0" h="120000" w="12000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A8A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4857240" y="2524760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5787515" y="367785"/>
            <a:ext cx="52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b="1" i="0" lang="en-US" sz="30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4"/>
          <p:cNvSpPr txBox="1"/>
          <p:nvPr/>
        </p:nvSpPr>
        <p:spPr>
          <a:xfrm>
            <a:off x="4965190" y="259835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5787514" y="1509567"/>
            <a:ext cx="52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</a:rPr>
              <a:t>Geographical</a:t>
            </a:r>
            <a:r>
              <a:rPr b="1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3000">
                <a:solidFill>
                  <a:srgbClr val="333333"/>
                </a:solidFill>
              </a:rPr>
              <a:t>A</a:t>
            </a:r>
            <a:r>
              <a:rPr b="1" i="0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b="1" i="0" sz="3000" u="none" cap="none" strike="noStrik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4"/>
          <p:cNvSpPr txBox="1"/>
          <p:nvPr/>
        </p:nvSpPr>
        <p:spPr>
          <a:xfrm>
            <a:off x="4965190" y="1356129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5787515" y="2693035"/>
            <a:ext cx="608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Meteorological </a:t>
            </a:r>
            <a:r>
              <a:rPr b="1" lang="en-US" sz="3000">
                <a:solidFill>
                  <a:srgbClr val="3C3C3C"/>
                </a:solidFill>
              </a:rPr>
              <a:t>A</a:t>
            </a:r>
            <a:r>
              <a:rPr b="1" i="0" lang="en-US" sz="30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b="1" i="0" sz="3000" u="none" cap="none" strike="noStrik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4965190" y="2532698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4771515" y="3655137"/>
            <a:ext cx="892200" cy="112800"/>
          </a:xfrm>
          <a:custGeom>
            <a:rect b="b" l="l" r="r" t="t"/>
            <a:pathLst>
              <a:path extrusionOk="0" h="120000" w="12000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4608002" y="3744037"/>
            <a:ext cx="7139700" cy="701700"/>
          </a:xfrm>
          <a:custGeom>
            <a:rect b="b" l="l" r="r" t="t"/>
            <a:pathLst>
              <a:path extrusionOk="0" h="120000" w="12000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A8A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4857240" y="3655137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4771515" y="4807827"/>
            <a:ext cx="892200" cy="112800"/>
          </a:xfrm>
          <a:custGeom>
            <a:rect b="b" l="l" r="r" t="t"/>
            <a:pathLst>
              <a:path extrusionOk="0" h="120000" w="120000">
                <a:moveTo>
                  <a:pt x="11522" y="0"/>
                </a:moveTo>
                <a:lnTo>
                  <a:pt x="108477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11522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4"/>
          <p:cNvSpPr/>
          <p:nvPr/>
        </p:nvSpPr>
        <p:spPr>
          <a:xfrm>
            <a:off x="4608002" y="4895140"/>
            <a:ext cx="7139700" cy="701700"/>
          </a:xfrm>
          <a:custGeom>
            <a:rect b="b" l="l" r="r" t="t"/>
            <a:pathLst>
              <a:path extrusionOk="0" h="120000" w="120000">
                <a:moveTo>
                  <a:pt x="1341" y="0"/>
                </a:moveTo>
                <a:lnTo>
                  <a:pt x="117219" y="0"/>
                </a:lnTo>
                <a:lnTo>
                  <a:pt x="120000" y="27420"/>
                </a:lnTo>
                <a:lnTo>
                  <a:pt x="120000" y="106968"/>
                </a:lnTo>
                <a:cubicBezTo>
                  <a:pt x="120000" y="114162"/>
                  <a:pt x="119391" y="120000"/>
                  <a:pt x="118658" y="120000"/>
                </a:cubicBezTo>
                <a:lnTo>
                  <a:pt x="1341" y="120000"/>
                </a:lnTo>
                <a:cubicBezTo>
                  <a:pt x="608" y="120000"/>
                  <a:pt x="0" y="114162"/>
                  <a:pt x="0" y="106968"/>
                </a:cubicBezTo>
                <a:lnTo>
                  <a:pt x="0" y="13031"/>
                </a:lnTo>
                <a:cubicBezTo>
                  <a:pt x="0" y="5837"/>
                  <a:pt x="608" y="0"/>
                  <a:pt x="1341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A8A9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4857240" y="4807827"/>
            <a:ext cx="720600" cy="738300"/>
          </a:xfrm>
          <a:prstGeom prst="rect">
            <a:avLst/>
          </a:prstGeom>
          <a:solidFill>
            <a:srgbClr val="0095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5787514" y="3829211"/>
            <a:ext cx="52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b="1" i="0" lang="en-US" sz="30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Prediction </a:t>
            </a:r>
            <a:r>
              <a:rPr b="1" lang="en-US" sz="3000">
                <a:solidFill>
                  <a:srgbClr val="3C3C3C"/>
                </a:solidFill>
              </a:rPr>
              <a:t>Mo</a:t>
            </a:r>
            <a:r>
              <a:rPr b="1" i="0" lang="en-US" sz="30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del</a:t>
            </a:r>
            <a:endParaRPr b="1" i="0" sz="3000" u="none" cap="none" strike="noStrik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4965190" y="3675773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5787515" y="4976102"/>
            <a:ext cx="608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750"/>
              <a:buFont typeface="Arial"/>
              <a:buNone/>
            </a:pPr>
            <a:r>
              <a:rPr b="1" i="0" lang="en-US" sz="3000" u="none" cap="none" strike="noStrik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1" i="0" sz="3000" u="none" cap="none" strike="noStrike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4965190" y="4815765"/>
            <a:ext cx="50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 amt="79000"/>
          </a:blip>
          <a:srcRect b="0" l="0" r="68408" t="0"/>
          <a:stretch/>
        </p:blipFill>
        <p:spPr>
          <a:xfrm>
            <a:off x="0" y="-387050"/>
            <a:ext cx="4286250" cy="76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/>
          <p:nvPr/>
        </p:nvSpPr>
        <p:spPr>
          <a:xfrm>
            <a:off x="3309937" y="1395412"/>
            <a:ext cx="8886900" cy="1881300"/>
          </a:xfrm>
          <a:custGeom>
            <a:rect b="b" l="l" r="r" t="t"/>
            <a:pathLst>
              <a:path extrusionOk="0" h="120000" w="12000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0" y="4075112"/>
            <a:ext cx="5696100" cy="171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2"/>
          <p:cNvSpPr/>
          <p:nvPr/>
        </p:nvSpPr>
        <p:spPr>
          <a:xfrm>
            <a:off x="0" y="2052636"/>
            <a:ext cx="10733100" cy="2981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2"/>
          <p:cNvSpPr/>
          <p:nvPr/>
        </p:nvSpPr>
        <p:spPr>
          <a:xfrm>
            <a:off x="11231561" y="1908175"/>
            <a:ext cx="557100" cy="900000"/>
          </a:xfrm>
          <a:custGeom>
            <a:rect b="b" l="l" r="r" t="t"/>
            <a:pathLst>
              <a:path extrusionOk="0" h="120000" w="12000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2"/>
          <p:cNvSpPr/>
          <p:nvPr/>
        </p:nvSpPr>
        <p:spPr>
          <a:xfrm>
            <a:off x="10591800" y="6049962"/>
            <a:ext cx="1605000" cy="8079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2"/>
          <p:cNvSpPr/>
          <p:nvPr/>
        </p:nvSpPr>
        <p:spPr>
          <a:xfrm>
            <a:off x="10301286" y="6208712"/>
            <a:ext cx="1895400" cy="6492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>
            <a:off x="2402493" y="3225798"/>
            <a:ext cx="850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Prediction Model</a:t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1229821" y="2435223"/>
            <a:ext cx="12762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b="1" i="0" lang="en-US" sz="1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490537" y="3813175"/>
            <a:ext cx="843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/>
        </p:nvSpPr>
        <p:spPr>
          <a:xfrm>
            <a:off x="477837" y="139138"/>
            <a:ext cx="1216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Prediction Model</a:t>
            </a:r>
            <a:endParaRPr/>
          </a:p>
        </p:txBody>
      </p:sp>
      <p:sp>
        <p:nvSpPr>
          <p:cNvPr id="342" name="Google Shape;342;p43"/>
          <p:cNvSpPr/>
          <p:nvPr/>
        </p:nvSpPr>
        <p:spPr>
          <a:xfrm>
            <a:off x="0" y="163510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7263128" y="5564842"/>
            <a:ext cx="184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0" y="988700"/>
            <a:ext cx="121968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Fire occurrence is highly influenced by </a:t>
            </a:r>
            <a:r>
              <a:rPr b="1" lang="en-US" sz="2500">
                <a:solidFill>
                  <a:schemeClr val="dk1"/>
                </a:solidFill>
              </a:rPr>
              <a:t>relative</a:t>
            </a:r>
            <a:r>
              <a:rPr b="1" lang="en-US" sz="2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500">
                <a:solidFill>
                  <a:schemeClr val="dk1"/>
                </a:solidFill>
              </a:rPr>
              <a:t>h</a:t>
            </a:r>
            <a:r>
              <a:rPr b="1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umidity</a:t>
            </a:r>
            <a:r>
              <a:rPr b="1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(RH)</a:t>
            </a:r>
            <a:r>
              <a:rPr b="1" lang="en-US" sz="2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r>
              <a:rPr b="1" lang="en-US" sz="2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5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775" y="1646600"/>
            <a:ext cx="5246370" cy="391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 txBox="1"/>
          <p:nvPr/>
        </p:nvSpPr>
        <p:spPr>
          <a:xfrm>
            <a:off x="8074800" y="3266275"/>
            <a:ext cx="12747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Temp</a:t>
            </a:r>
            <a:endParaRPr b="1" sz="2800"/>
          </a:p>
        </p:txBody>
      </p:sp>
      <p:sp>
        <p:nvSpPr>
          <p:cNvPr id="347" name="Google Shape;347;p43"/>
          <p:cNvSpPr txBox="1"/>
          <p:nvPr/>
        </p:nvSpPr>
        <p:spPr>
          <a:xfrm>
            <a:off x="6467700" y="1916500"/>
            <a:ext cx="12747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RH</a:t>
            </a:r>
            <a:endParaRPr b="1" sz="2800"/>
          </a:p>
        </p:txBody>
      </p:sp>
      <p:sp>
        <p:nvSpPr>
          <p:cNvPr id="348" name="Google Shape;348;p43"/>
          <p:cNvSpPr txBox="1"/>
          <p:nvPr/>
        </p:nvSpPr>
        <p:spPr>
          <a:xfrm>
            <a:off x="5054525" y="4812100"/>
            <a:ext cx="12747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Rain</a:t>
            </a:r>
            <a:endParaRPr b="1" sz="2800"/>
          </a:p>
        </p:txBody>
      </p:sp>
      <p:sp>
        <p:nvSpPr>
          <p:cNvPr id="349" name="Google Shape;349;p43"/>
          <p:cNvSpPr txBox="1"/>
          <p:nvPr/>
        </p:nvSpPr>
        <p:spPr>
          <a:xfrm>
            <a:off x="3599800" y="3745300"/>
            <a:ext cx="12747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Wind</a:t>
            </a:r>
            <a:endParaRPr b="1" sz="2800"/>
          </a:p>
        </p:txBody>
      </p:sp>
      <p:sp>
        <p:nvSpPr>
          <p:cNvPr id="350" name="Google Shape;350;p43"/>
          <p:cNvSpPr txBox="1"/>
          <p:nvPr/>
        </p:nvSpPr>
        <p:spPr>
          <a:xfrm>
            <a:off x="2787075" y="5850175"/>
            <a:ext cx="80250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Radar map of influential natural features</a:t>
            </a:r>
            <a:endParaRPr b="1" sz="2800"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Prediction Model</a:t>
            </a:r>
            <a:endParaRPr/>
          </a:p>
        </p:txBody>
      </p:sp>
      <p:sp>
        <p:nvSpPr>
          <p:cNvPr id="356" name="Google Shape;356;p44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544500" y="-202700"/>
            <a:ext cx="992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Another perspective of natural features: 3D plot</a:t>
            </a:r>
            <a:endParaRPr/>
          </a:p>
        </p:txBody>
      </p:sp>
      <p:pic>
        <p:nvPicPr>
          <p:cNvPr id="360" name="Google Shape;360;p44" title="3D rotat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875" y="1729025"/>
            <a:ext cx="6364600" cy="47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Prediction Model</a:t>
            </a:r>
            <a:endParaRPr/>
          </a:p>
        </p:txBody>
      </p:sp>
      <p:sp>
        <p:nvSpPr>
          <p:cNvPr id="366" name="Google Shape;366;p45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5"/>
          <p:cNvSpPr txBox="1"/>
          <p:nvPr/>
        </p:nvSpPr>
        <p:spPr>
          <a:xfrm>
            <a:off x="544500" y="-202700"/>
            <a:ext cx="967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Another perspective of natural features: 3D plot</a:t>
            </a:r>
            <a:endParaRPr/>
          </a:p>
        </p:txBody>
      </p: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150" y="1853825"/>
            <a:ext cx="6401949" cy="452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/>
          <p:nvPr/>
        </p:nvSpPr>
        <p:spPr>
          <a:xfrm>
            <a:off x="4683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Prediction Model</a:t>
            </a:r>
            <a:endParaRPr/>
          </a:p>
        </p:txBody>
      </p:sp>
      <p:sp>
        <p:nvSpPr>
          <p:cNvPr id="376" name="Google Shape;376;p46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10085686" y="57046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385049" y="29860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6"/>
          <p:cNvSpPr/>
          <p:nvPr/>
        </p:nvSpPr>
        <p:spPr>
          <a:xfrm>
            <a:off x="7191750" y="6061900"/>
            <a:ext cx="35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/>
              <a:t>Only temp and RH</a:t>
            </a:r>
            <a:r>
              <a:rPr b="1" i="1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6"/>
          <p:cNvSpPr/>
          <p:nvPr/>
        </p:nvSpPr>
        <p:spPr>
          <a:xfrm>
            <a:off x="1395850" y="6061900"/>
            <a:ext cx="40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/>
              <a:t> All natural features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350" y="1935924"/>
            <a:ext cx="5326144" cy="39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25" y="1932787"/>
            <a:ext cx="5326151" cy="399252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 txBox="1"/>
          <p:nvPr/>
        </p:nvSpPr>
        <p:spPr>
          <a:xfrm>
            <a:off x="689850" y="888750"/>
            <a:ext cx="114882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</a:rPr>
              <a:t>We can make satisfactory prediction with these two features</a:t>
            </a:r>
            <a:endParaRPr/>
          </a:p>
        </p:txBody>
      </p:sp>
      <p:sp>
        <p:nvSpPr>
          <p:cNvPr id="384" name="Google Shape;384;p46"/>
          <p:cNvSpPr txBox="1"/>
          <p:nvPr/>
        </p:nvSpPr>
        <p:spPr>
          <a:xfrm>
            <a:off x="3154050" y="1798800"/>
            <a:ext cx="3117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Accuracy = 0.7034</a:t>
            </a:r>
            <a:endParaRPr b="1" sz="2400"/>
          </a:p>
        </p:txBody>
      </p:sp>
      <p:sp>
        <p:nvSpPr>
          <p:cNvPr id="385" name="Google Shape;385;p46"/>
          <p:cNvSpPr txBox="1"/>
          <p:nvPr/>
        </p:nvSpPr>
        <p:spPr>
          <a:xfrm>
            <a:off x="7975425" y="1798800"/>
            <a:ext cx="3117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Accuracy = 0.7020</a:t>
            </a:r>
            <a:endParaRPr b="1" sz="2400"/>
          </a:p>
        </p:txBody>
      </p:sp>
      <p:cxnSp>
        <p:nvCxnSpPr>
          <p:cNvPr id="386" name="Google Shape;386;p46"/>
          <p:cNvCxnSpPr/>
          <p:nvPr/>
        </p:nvCxnSpPr>
        <p:spPr>
          <a:xfrm>
            <a:off x="1395850" y="2484575"/>
            <a:ext cx="30135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6"/>
          <p:cNvCxnSpPr/>
          <p:nvPr/>
        </p:nvCxnSpPr>
        <p:spPr>
          <a:xfrm>
            <a:off x="6923800" y="2484575"/>
            <a:ext cx="30135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225" y="433650"/>
            <a:ext cx="4782874" cy="23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Conclusion and suggestions</a:t>
            </a:r>
            <a:endParaRPr b="1" i="1" sz="3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7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477899" y="1330855"/>
            <a:ext cx="10696500" cy="53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Anthropic causes of fire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b="1" lang="en-US" sz="3000">
                <a:solidFill>
                  <a:schemeClr val="accent6"/>
                </a:solidFill>
              </a:rPr>
              <a:t>Improve firefighting resource</a:t>
            </a:r>
            <a:endParaRPr b="1" sz="30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6"/>
                </a:solidFill>
              </a:rPr>
              <a:t>management near cities in certain times of the year</a:t>
            </a:r>
            <a:endParaRPr b="1" sz="3000">
              <a:solidFill>
                <a:schemeClr val="accent6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b="1" lang="en-US" sz="3000">
                <a:solidFill>
                  <a:schemeClr val="accent6"/>
                </a:solidFill>
              </a:rPr>
              <a:t>Stay aware and </a:t>
            </a:r>
            <a:r>
              <a:rPr b="1" lang="en-US" sz="3000">
                <a:solidFill>
                  <a:schemeClr val="accent6"/>
                </a:solidFill>
              </a:rPr>
              <a:t>conscious</a:t>
            </a:r>
            <a:r>
              <a:rPr b="1" lang="en-US" sz="3000">
                <a:solidFill>
                  <a:schemeClr val="accent6"/>
                </a:solidFill>
              </a:rPr>
              <a:t> of your actions and   </a:t>
            </a:r>
            <a:endParaRPr b="1" sz="3000">
              <a:solidFill>
                <a:schemeClr val="accent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6"/>
                </a:solidFill>
              </a:rPr>
              <a:t>surroundings</a:t>
            </a:r>
            <a:endParaRPr b="1" sz="3000">
              <a:solidFill>
                <a:schemeClr val="accent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 causes of fire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lang="en-US" sz="3000"/>
              <a:t>H</a:t>
            </a:r>
            <a:r>
              <a:rPr b="1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 temperature and dry environment </a:t>
            </a:r>
            <a:r>
              <a:rPr b="1" lang="en-US" sz="3000"/>
              <a:t>leads to high risks of fires </a:t>
            </a:r>
            <a:endParaRPr b="1" sz="3000"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lang="en-US" sz="3000"/>
              <a:t>F</a:t>
            </a:r>
            <a:r>
              <a:rPr b="1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ocus on the Summer and early Fall</a:t>
            </a:r>
            <a:endParaRPr b="1" i="1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>
            <p:ph idx="4294967295" type="ctrTitle"/>
          </p:nvPr>
        </p:nvSpPr>
        <p:spPr>
          <a:xfrm>
            <a:off x="4527200" y="2414850"/>
            <a:ext cx="29559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250"/>
              <a:buFont typeface="Arial"/>
              <a:buNone/>
            </a:pPr>
            <a:r>
              <a:rPr b="1" i="1" lang="en-US" sz="4000">
                <a:solidFill>
                  <a:schemeClr val="accent6"/>
                </a:solidFill>
              </a:rPr>
              <a:t>Thank you!</a:t>
            </a:r>
            <a:endParaRPr b="1" i="1" sz="40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ts val="2250"/>
              <a:buFont typeface="Arial"/>
              <a:buNone/>
            </a:pPr>
            <a:r>
              <a:t/>
            </a:r>
            <a:endParaRPr b="1" i="1" sz="4000" u="none" cap="none" strike="noStrike">
              <a:solidFill>
                <a:schemeClr val="accent2"/>
              </a:solidFill>
            </a:endParaRPr>
          </a:p>
        </p:txBody>
      </p:sp>
      <p:pic>
        <p:nvPicPr>
          <p:cNvPr id="403" name="Google Shape;403;p48"/>
          <p:cNvPicPr preferRelativeResize="0"/>
          <p:nvPr/>
        </p:nvPicPr>
        <p:blipFill rotWithShape="1">
          <a:blip r:embed="rId3">
            <a:alphaModFix amt="35000"/>
          </a:blip>
          <a:srcRect b="2180" l="0" r="0" t="-2180"/>
          <a:stretch/>
        </p:blipFill>
        <p:spPr>
          <a:xfrm>
            <a:off x="0" y="-142912"/>
            <a:ext cx="12446126" cy="70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3309937" y="1395412"/>
            <a:ext cx="8886825" cy="1881186"/>
          </a:xfrm>
          <a:custGeom>
            <a:rect b="b" l="l" r="r" t="t"/>
            <a:pathLst>
              <a:path extrusionOk="0" h="120000" w="12000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0" y="4075112"/>
            <a:ext cx="5695950" cy="17129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0" y="2052636"/>
            <a:ext cx="10733086" cy="2981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1231561" y="1908175"/>
            <a:ext cx="557211" cy="900111"/>
          </a:xfrm>
          <a:custGeom>
            <a:rect b="b" l="l" r="r" t="t"/>
            <a:pathLst>
              <a:path extrusionOk="0" h="120000" w="12000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10591800" y="6049962"/>
            <a:ext cx="1604961" cy="808037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10301286" y="6208712"/>
            <a:ext cx="1895474" cy="649286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2709861" y="3152775"/>
            <a:ext cx="3228975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1346200" y="2463800"/>
            <a:ext cx="1276349" cy="2216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b="1" i="0" lang="en-US" sz="1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490537" y="3813175"/>
            <a:ext cx="842961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1" i="1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456387" y="1737602"/>
            <a:ext cx="10717200" cy="21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b="1" lang="en-US" sz="2500"/>
              <a:t>C</a:t>
            </a:r>
            <a:r>
              <a:rPr b="1" lang="en-US" sz="2500" u="none" cap="none" strike="noStrike">
                <a:solidFill>
                  <a:srgbClr val="000000"/>
                </a:solidFill>
              </a:rPr>
              <a:t>atastrophic effects on hum</a:t>
            </a:r>
            <a:r>
              <a:rPr b="1" lang="en-US" sz="2500"/>
              <a:t>an and nature</a:t>
            </a:r>
            <a:endParaRPr b="1" sz="25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 u="none" cap="none" strike="noStrike">
                <a:solidFill>
                  <a:srgbClr val="000000"/>
                </a:solidFill>
              </a:rPr>
              <a:t>Over </a:t>
            </a:r>
            <a:r>
              <a:rPr b="1" lang="en-US" sz="2500" u="none" cap="none" strike="noStrike">
                <a:solidFill>
                  <a:schemeClr val="dk1"/>
                </a:solidFill>
              </a:rPr>
              <a:t>$2 billion</a:t>
            </a:r>
            <a:r>
              <a:rPr b="1" lang="en-US" sz="2500" u="none" cap="none" strike="noStrike">
                <a:solidFill>
                  <a:srgbClr val="000000"/>
                </a:solidFill>
              </a:rPr>
              <a:t> spent on fighting forest fires in 2017</a:t>
            </a:r>
            <a:endParaRPr b="1" sz="2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 u="none" cap="none" strike="noStrike">
              <a:solidFill>
                <a:srgbClr val="000000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b="1" lang="en-US" sz="2500" u="none" cap="none" strike="noStrike">
                <a:solidFill>
                  <a:srgbClr val="000000"/>
                </a:solidFill>
              </a:rPr>
              <a:t>Causes are hard to track and analyze</a:t>
            </a:r>
            <a:endParaRPr b="1" sz="2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5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Image result for california forest fires"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0296" y="3644486"/>
            <a:ext cx="7276148" cy="298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4660949" y="54883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b="1" i="0" sz="35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0" y="3057619"/>
            <a:ext cx="11285700" cy="21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/>
              <a:t>All data comes from </a:t>
            </a:r>
            <a:r>
              <a:rPr b="1" lang="en-US" sz="2500"/>
              <a:t>Montesinho</a:t>
            </a:r>
            <a:r>
              <a:rPr b="1" lang="en-US" sz="2500"/>
              <a:t> Park,</a:t>
            </a:r>
            <a:endParaRPr b="1" sz="2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none" cap="none" strike="noStrike">
                <a:solidFill>
                  <a:srgbClr val="000000"/>
                </a:solidFill>
              </a:rPr>
              <a:t>recorded in the format of  </a:t>
            </a:r>
            <a:endParaRPr b="1" sz="2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F</a:t>
            </a:r>
            <a:r>
              <a:rPr b="1" lang="en-US" sz="2500" u="none" cap="none" strike="noStrike">
                <a:solidFill>
                  <a:srgbClr val="000000"/>
                </a:solidFill>
              </a:rPr>
              <a:t>orest Fire Weather Index (FWI)</a:t>
            </a:r>
            <a:endParaRPr b="1" sz="25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 u="none" cap="none" strike="noStrike">
              <a:solidFill>
                <a:srgbClr val="000000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b="1" lang="en-US" sz="2500" u="none" cap="none" strike="noStrike">
                <a:solidFill>
                  <a:srgbClr val="000000"/>
                </a:solidFill>
              </a:rPr>
              <a:t>Each entry contains 13 attributes including </a:t>
            </a:r>
            <a:endParaRPr b="1" sz="25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     </a:t>
            </a:r>
            <a:r>
              <a:rPr b="1" lang="en-US" sz="2500" u="none" cap="none" strike="noStrike">
                <a:solidFill>
                  <a:srgbClr val="000000"/>
                </a:solidFill>
              </a:rPr>
              <a:t>time, location, natural as well as</a:t>
            </a:r>
            <a:endParaRPr b="1" sz="2500" u="none" cap="none" strike="noStrike">
              <a:solidFill>
                <a:srgbClr val="000000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none" cap="none" strike="noStrike">
                <a:solidFill>
                  <a:srgbClr val="000000"/>
                </a:solidFill>
              </a:rPr>
              <a:t>arbitrary factors.</a:t>
            </a:r>
            <a:endParaRPr b="1"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1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500" y="1925525"/>
            <a:ext cx="5042401" cy="33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dvCa7ufL1Hc233XMzEhatTUZJyMi7lLu7a2VLv-RkuruREaUM5dI43vxUlLYDi8swSgkvGf11KyyCxw76XF4kXkW8--1OncGNEZrcW_MWiDIK3NfuelWnnRW5GuzPrzTt5hV5q3APdE" id="165" name="Google Shape;1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350" y="960400"/>
            <a:ext cx="7652374" cy="56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Preliminary Model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3715650" y="2669375"/>
            <a:ext cx="4779300" cy="110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8571150" y="2872300"/>
            <a:ext cx="1443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Moisture Content</a:t>
            </a:r>
            <a:endParaRPr sz="1800"/>
          </a:p>
        </p:txBody>
      </p:sp>
      <p:sp>
        <p:nvSpPr>
          <p:cNvPr id="172" name="Google Shape;172;p28"/>
          <p:cNvSpPr txBox="1"/>
          <p:nvPr/>
        </p:nvSpPr>
        <p:spPr>
          <a:xfrm>
            <a:off x="7645625" y="4278450"/>
            <a:ext cx="15813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Amount of fuel</a:t>
            </a:r>
            <a:endParaRPr sz="1800"/>
          </a:p>
        </p:txBody>
      </p:sp>
      <p:sp>
        <p:nvSpPr>
          <p:cNvPr id="173" name="Google Shape;173;p28"/>
          <p:cNvSpPr txBox="1"/>
          <p:nvPr/>
        </p:nvSpPr>
        <p:spPr>
          <a:xfrm>
            <a:off x="3512700" y="4192175"/>
            <a:ext cx="10128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Fire Velocity</a:t>
            </a:r>
            <a:endParaRPr sz="1800"/>
          </a:p>
        </p:txBody>
      </p:sp>
      <p:sp>
        <p:nvSpPr>
          <p:cNvPr id="174" name="Google Shape;174;p28"/>
          <p:cNvSpPr txBox="1"/>
          <p:nvPr/>
        </p:nvSpPr>
        <p:spPr>
          <a:xfrm>
            <a:off x="6954925" y="5741425"/>
            <a:ext cx="18018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Fire Intensity</a:t>
            </a:r>
            <a:endParaRPr sz="1800"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477837" y="163510"/>
            <a:ext cx="7261109" cy="72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Objectives and methodology</a:t>
            </a:r>
            <a:endParaRPr b="1" i="1" sz="3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0" y="163511"/>
            <a:ext cx="477837" cy="576262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2365016" y="1463343"/>
            <a:ext cx="8250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Analyze correlations and </a:t>
            </a:r>
            <a:r>
              <a:rPr b="1" lang="en-US" sz="2600">
                <a:solidFill>
                  <a:schemeClr val="lt1"/>
                </a:solidFill>
              </a:rPr>
              <a:t>dominant </a:t>
            </a:r>
            <a:r>
              <a:rPr b="1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factors of forest fires </a:t>
            </a:r>
            <a:endParaRPr b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2353925" y="3767250"/>
            <a:ext cx="57507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Test findings with p</a:t>
            </a:r>
            <a:r>
              <a:rPr b="1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rediction</a:t>
            </a:r>
            <a:r>
              <a:rPr b="1" lang="en-US" sz="2600">
                <a:solidFill>
                  <a:schemeClr val="lt1"/>
                </a:solidFill>
              </a:rPr>
              <a:t> model</a:t>
            </a:r>
            <a:endParaRPr b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1612784" y="1461099"/>
            <a:ext cx="537000" cy="52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612772" y="3734249"/>
            <a:ext cx="514800" cy="534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2365025" y="1875750"/>
            <a:ext cx="71451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500" u="none" cap="none" strike="noStrike">
              <a:solidFill>
                <a:srgbClr val="000000"/>
              </a:solidFill>
            </a:endParaRPr>
          </a:p>
          <a:p>
            <a:pPr indent="-31750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b="1" lang="en-US" sz="2500" u="none" cap="none" strike="noStrike">
                <a:solidFill>
                  <a:srgbClr val="000000"/>
                </a:solidFill>
              </a:rPr>
              <a:t>Cross analysis of fire incidents with sets of associated factor</a:t>
            </a:r>
            <a:r>
              <a:rPr b="1" lang="en-US" sz="2500"/>
              <a:t>s</a:t>
            </a:r>
            <a:endParaRPr b="1" sz="2500"/>
          </a:p>
          <a:p>
            <a:pPr indent="-31750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b="1" lang="en-US" sz="2500" u="none" cap="none" strike="noStrike">
                <a:solidFill>
                  <a:srgbClr val="000000"/>
                </a:solidFill>
              </a:rPr>
              <a:t>Observ</a:t>
            </a:r>
            <a:r>
              <a:rPr b="1" lang="en-US" sz="2500"/>
              <a:t>ation of</a:t>
            </a:r>
            <a:r>
              <a:rPr b="1" lang="en-US" sz="2500" u="none" cap="none" strike="noStrike">
                <a:solidFill>
                  <a:srgbClr val="000000"/>
                </a:solidFill>
              </a:rPr>
              <a:t> fire trends in areas and time</a:t>
            </a:r>
            <a:endParaRPr b="1" sz="2500"/>
          </a:p>
        </p:txBody>
      </p:sp>
      <p:sp>
        <p:nvSpPr>
          <p:cNvPr id="186" name="Google Shape;186;p29"/>
          <p:cNvSpPr/>
          <p:nvPr/>
        </p:nvSpPr>
        <p:spPr>
          <a:xfrm>
            <a:off x="2206475" y="3741225"/>
            <a:ext cx="77616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i="1" lang="en-US" sz="2500"/>
              <a:t>   </a:t>
            </a:r>
            <a:r>
              <a:rPr b="1" lang="en-US" sz="2500"/>
              <a:t>  </a:t>
            </a:r>
            <a:endParaRPr b="1" sz="2500"/>
          </a:p>
          <a:p>
            <a:pPr indent="-387350" lvl="1" marL="914400" rtl="0" algn="l">
              <a:spcBef>
                <a:spcPts val="480"/>
              </a:spcBef>
              <a:spcAft>
                <a:spcPts val="0"/>
              </a:spcAft>
              <a:buSzPts val="2500"/>
              <a:buChar char="•"/>
            </a:pPr>
            <a:r>
              <a:rPr b="1" lang="en-US" sz="2500"/>
              <a:t>Remove a</a:t>
            </a:r>
            <a:r>
              <a:rPr b="1" lang="en-US" sz="2500"/>
              <a:t>bnormal points </a:t>
            </a:r>
            <a:r>
              <a:rPr b="1" lang="en-US" sz="2500"/>
              <a:t>and refine data</a:t>
            </a:r>
            <a:endParaRPr b="1"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b="1" lang="en-US" sz="2500"/>
              <a:t>Test prediction model with dominant factors</a:t>
            </a:r>
            <a:endParaRPr b="1" sz="2500"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3309937" y="1395412"/>
            <a:ext cx="8886825" cy="1881186"/>
          </a:xfrm>
          <a:custGeom>
            <a:rect b="b" l="l" r="r" t="t"/>
            <a:pathLst>
              <a:path extrusionOk="0" h="120000" w="120000">
                <a:moveTo>
                  <a:pt x="120000" y="120000"/>
                </a:moveTo>
                <a:lnTo>
                  <a:pt x="0" y="120000"/>
                </a:lnTo>
                <a:lnTo>
                  <a:pt x="15997" y="0"/>
                </a:ln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0" y="4075112"/>
            <a:ext cx="5695950" cy="17129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9" y="0"/>
                </a:lnTo>
                <a:lnTo>
                  <a:pt x="97288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0" y="2052636"/>
            <a:ext cx="10733086" cy="2981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99015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11231561" y="1908175"/>
            <a:ext cx="557211" cy="900111"/>
          </a:xfrm>
          <a:custGeom>
            <a:rect b="b" l="l" r="r" t="t"/>
            <a:pathLst>
              <a:path extrusionOk="0" h="120000" w="120000">
                <a:moveTo>
                  <a:pt x="96662" y="45474"/>
                </a:moveTo>
                <a:lnTo>
                  <a:pt x="120000" y="60051"/>
                </a:lnTo>
                <a:lnTo>
                  <a:pt x="96662" y="74525"/>
                </a:lnTo>
                <a:lnTo>
                  <a:pt x="23337" y="120000"/>
                </a:lnTo>
                <a:lnTo>
                  <a:pt x="0" y="105526"/>
                </a:lnTo>
                <a:lnTo>
                  <a:pt x="73324" y="60051"/>
                </a:lnTo>
                <a:lnTo>
                  <a:pt x="0" y="14473"/>
                </a:lnTo>
                <a:lnTo>
                  <a:pt x="23337" y="0"/>
                </a:lnTo>
                <a:lnTo>
                  <a:pt x="96662" y="45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10591800" y="6049962"/>
            <a:ext cx="1604961" cy="808037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38045" y="0"/>
                </a:lnTo>
                <a:lnTo>
                  <a:pt x="120000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10301286" y="6208712"/>
            <a:ext cx="1895474" cy="649286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25926" y="0"/>
                </a:lnTo>
                <a:lnTo>
                  <a:pt x="120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2402493" y="3225798"/>
            <a:ext cx="8502213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000">
                <a:solidFill>
                  <a:srgbClr val="FFFFFF"/>
                </a:solidFill>
              </a:rPr>
              <a:t>Geographical </a:t>
            </a:r>
            <a:r>
              <a:rPr b="1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1229821" y="2435223"/>
            <a:ext cx="1276349" cy="2216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50"/>
              <a:buFont typeface="Arial"/>
              <a:buNone/>
            </a:pPr>
            <a:r>
              <a:rPr b="1" i="0" lang="en-US" sz="1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490537" y="3813175"/>
            <a:ext cx="842961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map of the Montesinho natural park "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025" y="1463700"/>
            <a:ext cx="8208725" cy="48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544511" y="163511"/>
            <a:ext cx="8537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333333"/>
                </a:solidFill>
              </a:rPr>
              <a:t>Geographical A</a:t>
            </a:r>
            <a:r>
              <a:rPr b="1" i="1" lang="en-US" sz="3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b="1" i="1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0" y="163511"/>
            <a:ext cx="477900" cy="576300"/>
          </a:xfrm>
          <a:custGeom>
            <a:rect b="b" l="l" r="r" t="t"/>
            <a:pathLst>
              <a:path extrusionOk="0" h="120000" w="120000">
                <a:moveTo>
                  <a:pt x="107331" y="68361"/>
                </a:moveTo>
                <a:lnTo>
                  <a:pt x="62287" y="90073"/>
                </a:lnTo>
                <a:lnTo>
                  <a:pt x="0" y="120000"/>
                </a:lnTo>
                <a:lnTo>
                  <a:pt x="0" y="60000"/>
                </a:lnTo>
                <a:lnTo>
                  <a:pt x="0" y="0"/>
                </a:lnTo>
                <a:lnTo>
                  <a:pt x="62287" y="30073"/>
                </a:lnTo>
                <a:cubicBezTo>
                  <a:pt x="76715" y="36968"/>
                  <a:pt x="91143" y="43863"/>
                  <a:pt x="105571" y="50904"/>
                </a:cubicBezTo>
                <a:cubicBezTo>
                  <a:pt x="119999" y="56919"/>
                  <a:pt x="117536" y="62640"/>
                  <a:pt x="107331" y="683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10044111" y="4686300"/>
            <a:ext cx="1443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343474" y="227259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5HXWGrl0QFyWWtP7qxN8aDyBKm3xCohl5agHIxeAoy8qDQngTc9rik5zlOKatWb1z19CWQaFuueqTv52hI_su0etJ9XJ03mVA6zjfi4JGsJ03T_vjHfL_R5arCR4tqHm4rnETcxk9zY" id="209" name="Google Shape;209;p31"/>
          <p:cNvPicPr preferRelativeResize="0"/>
          <p:nvPr/>
        </p:nvPicPr>
        <p:blipFill rotWithShape="1">
          <a:blip r:embed="rId4">
            <a:alphaModFix amt="60000"/>
          </a:blip>
          <a:srcRect b="0" l="0" r="2458" t="7019"/>
          <a:stretch/>
        </p:blipFill>
        <p:spPr>
          <a:xfrm>
            <a:off x="61250" y="1279550"/>
            <a:ext cx="12135500" cy="52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/>
        </p:nvSpPr>
        <p:spPr>
          <a:xfrm>
            <a:off x="2279591" y="669948"/>
            <a:ext cx="687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 cap="none" strike="noStrike">
                <a:solidFill>
                  <a:srgbClr val="000000"/>
                </a:solidFill>
              </a:rPr>
              <a:t>Fire intensity: area burnt of the forest</a:t>
            </a:r>
            <a:endParaRPr sz="28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https://lh4.googleusercontent.com/obYv3Cg39qzYdhfbEKDgqLDJDQmpJILWY85TyM1atUnZyq9m73UCEMmL_U2Fzf5YFWIS7W9StB7C5CxCBUQgJnmkTN5fTC1yaVO6InbykPnp36tGZPNhfuSXeEL6CdV1DCUKmQuc1XU" id="211" name="Google Shape;211;p31"/>
          <p:cNvPicPr preferRelativeResize="0"/>
          <p:nvPr/>
        </p:nvPicPr>
        <p:blipFill rotWithShape="1">
          <a:blip r:embed="rId5">
            <a:alphaModFix amt="60000"/>
          </a:blip>
          <a:srcRect b="0" l="0" r="0" t="0"/>
          <a:stretch/>
        </p:blipFill>
        <p:spPr>
          <a:xfrm>
            <a:off x="99125" y="898550"/>
            <a:ext cx="12120552" cy="55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2203400" y="-581575"/>
            <a:ext cx="7923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Temperature in summer months</a:t>
            </a:r>
            <a:endParaRPr sz="2800"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3_默认设计模板">
  <a:themeElements>
    <a:clrScheme name="">
      <a:dk1>
        <a:srgbClr val="006794"/>
      </a:dk1>
      <a:lt1>
        <a:srgbClr val="0098A8"/>
      </a:lt1>
      <a:dk2>
        <a:srgbClr val="F0AD1E"/>
      </a:dk2>
      <a:lt2>
        <a:srgbClr val="D44318"/>
      </a:lt2>
      <a:accent1>
        <a:srgbClr val="777777"/>
      </a:accent1>
      <a:accent2>
        <a:srgbClr val="292929"/>
      </a:accent2>
      <a:accent3>
        <a:srgbClr val="AACAD1"/>
      </a:accent3>
      <a:accent4>
        <a:srgbClr val="00577E"/>
      </a:accent4>
      <a:accent5>
        <a:srgbClr val="BDBDBD"/>
      </a:accent5>
      <a:accent6>
        <a:srgbClr val="242424"/>
      </a:accent6>
      <a:hlink>
        <a:srgbClr val="292929"/>
      </a:hlink>
      <a:folHlink>
        <a:srgbClr val="F0AD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5_默认设计模板">
  <a:themeElements>
    <a:clrScheme name="">
      <a:dk1>
        <a:srgbClr val="006794"/>
      </a:dk1>
      <a:lt1>
        <a:srgbClr val="0098A8"/>
      </a:lt1>
      <a:dk2>
        <a:srgbClr val="F0AD1E"/>
      </a:dk2>
      <a:lt2>
        <a:srgbClr val="D44318"/>
      </a:lt2>
      <a:accent1>
        <a:srgbClr val="777777"/>
      </a:accent1>
      <a:accent2>
        <a:srgbClr val="292929"/>
      </a:accent2>
      <a:accent3>
        <a:srgbClr val="AACAD1"/>
      </a:accent3>
      <a:accent4>
        <a:srgbClr val="00577E"/>
      </a:accent4>
      <a:accent5>
        <a:srgbClr val="BDBDBD"/>
      </a:accent5>
      <a:accent6>
        <a:srgbClr val="242424"/>
      </a:accent6>
      <a:hlink>
        <a:srgbClr val="292929"/>
      </a:hlink>
      <a:folHlink>
        <a:srgbClr val="F0AD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